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6F4"/>
    <a:srgbClr val="4F81BD"/>
    <a:srgbClr val="F0F1EB"/>
    <a:srgbClr val="F9FBFA"/>
    <a:srgbClr val="F5F4EF"/>
    <a:srgbClr val="F7F9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55AAFD-A326-958A-59D0-3E44DB2370C7}"/>
              </a:ext>
            </a:extLst>
          </p:cNvPr>
          <p:cNvSpPr/>
          <p:nvPr/>
        </p:nvSpPr>
        <p:spPr>
          <a:xfrm>
            <a:off x="8966200" y="3886200"/>
            <a:ext cx="6019800" cy="2819400"/>
          </a:xfrm>
          <a:prstGeom prst="rect">
            <a:avLst/>
          </a:prstGeom>
          <a:solidFill>
            <a:srgbClr val="F7F9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err="1">
                <a:solidFill>
                  <a:schemeClr val="tx1"/>
                </a:solidFill>
              </a:rPr>
              <a:t>إِنَّ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عِلْمَنَا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أَهْلَ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الْبَيْتِ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سَيُنْكَرُ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وَيُبْطَلُ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وَتُقْتَلُ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رُوَاتُهُ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وَيُسَاءُ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إِلَى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مَنْ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يَتْلُوهُ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بَغْيًا</a:t>
            </a:r>
            <a:r>
              <a:rPr lang="en-GB" sz="3600" dirty="0">
                <a:solidFill>
                  <a:schemeClr val="tx1"/>
                </a:solidFill>
              </a:rPr>
              <a:t> </a:t>
            </a:r>
            <a:r>
              <a:rPr lang="en-GB" sz="3600" dirty="0" err="1">
                <a:solidFill>
                  <a:schemeClr val="tx1"/>
                </a:solidFill>
              </a:rPr>
              <a:t>وَحَسَدًا</a:t>
            </a:r>
            <a:endParaRPr lang="en-GB" sz="36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6A72EA-FE41-1476-2DC9-8A9DC179ACB0}"/>
              </a:ext>
            </a:extLst>
          </p:cNvPr>
          <p:cNvSpPr/>
          <p:nvPr/>
        </p:nvSpPr>
        <p:spPr>
          <a:xfrm>
            <a:off x="1282701" y="3810000"/>
            <a:ext cx="6019800" cy="2819400"/>
          </a:xfrm>
          <a:prstGeom prst="rect">
            <a:avLst/>
          </a:prstGeom>
          <a:solidFill>
            <a:srgbClr val="F7F9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err="1">
                <a:solidFill>
                  <a:schemeClr val="tx1"/>
                </a:solidFill>
              </a:rPr>
              <a:t>إِنَّ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حَدِيثَكُمْ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هَذَا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لَتَشْمَئِزُّ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مِنْهُ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قُلُوبُ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الرِّجَالِ</a:t>
            </a:r>
            <a:r>
              <a:rPr lang="en-GB" sz="3200" dirty="0">
                <a:solidFill>
                  <a:schemeClr val="tx1"/>
                </a:solidFill>
              </a:rPr>
              <a:t>، </a:t>
            </a:r>
            <a:r>
              <a:rPr lang="en-GB" sz="3200" dirty="0" err="1">
                <a:solidFill>
                  <a:schemeClr val="tx1"/>
                </a:solidFill>
              </a:rPr>
              <a:t>فَمَنْ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أَقَرَّ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بِهِ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فَزِيدُوهُ</a:t>
            </a:r>
            <a:r>
              <a:rPr lang="en-GB" sz="3200" dirty="0">
                <a:solidFill>
                  <a:schemeClr val="tx1"/>
                </a:solidFill>
              </a:rPr>
              <a:t>، </a:t>
            </a:r>
            <a:r>
              <a:rPr lang="en-GB" sz="3200" dirty="0" err="1">
                <a:solidFill>
                  <a:schemeClr val="tx1"/>
                </a:solidFill>
              </a:rPr>
              <a:t>وَمَنْ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أَنْكَرَهُ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فَذَرُوهُ</a:t>
            </a:r>
            <a:r>
              <a:rPr lang="en-GB" sz="3200" dirty="0">
                <a:solidFill>
                  <a:schemeClr val="tx1"/>
                </a:solidFill>
              </a:rPr>
              <a:t>، </a:t>
            </a:r>
            <a:r>
              <a:rPr lang="en-GB" sz="3200" dirty="0" err="1">
                <a:solidFill>
                  <a:schemeClr val="tx1"/>
                </a:solidFill>
              </a:rPr>
              <a:t>إِنَّهُ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لَا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بُدَّ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مِنْ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أَنْ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يَكُونَ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فِتْنَةٌ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يَسْقُطُ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فِيهَا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كُلُّ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بِطَانَةٍ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وَوَلِيجَةٍ</a:t>
            </a:r>
            <a:r>
              <a:rPr lang="en-GB" sz="3200" dirty="0">
                <a:solidFill>
                  <a:schemeClr val="tx1"/>
                </a:solidFill>
              </a:rPr>
              <a:t>، </a:t>
            </a:r>
            <a:r>
              <a:rPr lang="en-GB" sz="3200" dirty="0" err="1">
                <a:solidFill>
                  <a:schemeClr val="tx1"/>
                </a:solidFill>
              </a:rPr>
              <a:t>حَتَّى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يَسْقُطَ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فِيهَا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مَنْ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يَشُقُّ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الشَّعْرَ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بِشَعْرَتَيْنِ</a:t>
            </a:r>
            <a:r>
              <a:rPr lang="en-GB" sz="3200" dirty="0">
                <a:solidFill>
                  <a:schemeClr val="tx1"/>
                </a:solidFill>
              </a:rPr>
              <a:t>، </a:t>
            </a:r>
            <a:r>
              <a:rPr lang="en-GB" sz="3200" dirty="0" err="1">
                <a:solidFill>
                  <a:schemeClr val="tx1"/>
                </a:solidFill>
              </a:rPr>
              <a:t>حَتَّى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لَا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يَبْقَى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إِلَّا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نَحْنُ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وَشِيعَتُنَا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662D4F8-B9C2-AC4D-3E76-2728D204B63D}"/>
              </a:ext>
            </a:extLst>
          </p:cNvPr>
          <p:cNvSpPr/>
          <p:nvPr/>
        </p:nvSpPr>
        <p:spPr>
          <a:xfrm>
            <a:off x="6121400" y="4240863"/>
            <a:ext cx="228600" cy="179674"/>
          </a:xfrm>
          <a:prstGeom prst="ellipse">
            <a:avLst/>
          </a:prstGeom>
          <a:solidFill>
            <a:srgbClr val="F5F4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FE8E1DC-D5A3-876A-07E1-0BD8FE6B68DB}"/>
              </a:ext>
            </a:extLst>
          </p:cNvPr>
          <p:cNvSpPr/>
          <p:nvPr/>
        </p:nvSpPr>
        <p:spPr>
          <a:xfrm>
            <a:off x="3048000" y="2819400"/>
            <a:ext cx="304800" cy="228600"/>
          </a:xfrm>
          <a:prstGeom prst="ellipse">
            <a:avLst/>
          </a:prstGeom>
          <a:solidFill>
            <a:srgbClr val="F9FB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858EC55-D37B-B119-3BDF-9855A926F51B}"/>
              </a:ext>
            </a:extLst>
          </p:cNvPr>
          <p:cNvSpPr/>
          <p:nvPr/>
        </p:nvSpPr>
        <p:spPr>
          <a:xfrm>
            <a:off x="8356600" y="6324600"/>
            <a:ext cx="5943600" cy="990600"/>
          </a:xfrm>
          <a:prstGeom prst="roundRect">
            <a:avLst/>
          </a:prstGeom>
          <a:solidFill>
            <a:srgbClr val="F0F1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err="1">
                <a:solidFill>
                  <a:schemeClr val="tx1"/>
                </a:solidFill>
              </a:rPr>
              <a:t>ثُمَّ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لَيُشْحَذَنَّ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فِيهَا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قَوْمٌ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شَحْذَ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الْقَيْنِ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النَّصْلَ</a:t>
            </a:r>
            <a:r>
              <a:rPr lang="en-GB" sz="2000" dirty="0">
                <a:solidFill>
                  <a:schemeClr val="tx1"/>
                </a:solidFill>
              </a:rPr>
              <a:t>، </a:t>
            </a:r>
            <a:r>
              <a:rPr lang="en-GB" sz="2000" dirty="0" err="1">
                <a:solidFill>
                  <a:schemeClr val="tx1"/>
                </a:solidFill>
              </a:rPr>
              <a:t>تُجْلَى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بِالتَّنْزِيلِ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أَبْصَارُهُمْ</a:t>
            </a:r>
            <a:r>
              <a:rPr lang="en-GB" sz="2000" dirty="0">
                <a:solidFill>
                  <a:schemeClr val="tx1"/>
                </a:solidFill>
              </a:rPr>
              <a:t>، </a:t>
            </a:r>
            <a:r>
              <a:rPr lang="en-GB" sz="2000" dirty="0" err="1">
                <a:solidFill>
                  <a:schemeClr val="tx1"/>
                </a:solidFill>
              </a:rPr>
              <a:t>وَيُرْمَى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بِالتَّفْسِيرِ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فِي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مَسَامِعِهِمْ</a:t>
            </a:r>
            <a:r>
              <a:rPr lang="en-GB" sz="2000" dirty="0">
                <a:solidFill>
                  <a:schemeClr val="tx1"/>
                </a:solidFill>
              </a:rPr>
              <a:t>، </a:t>
            </a:r>
            <a:r>
              <a:rPr lang="en-GB" sz="2000" dirty="0" err="1">
                <a:solidFill>
                  <a:schemeClr val="tx1"/>
                </a:solidFill>
              </a:rPr>
              <a:t>وَيُغْبَقُونَ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كَأْسَ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الْحِكْمَةِ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بَعْدَ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dirty="0" err="1">
                <a:solidFill>
                  <a:schemeClr val="tx1"/>
                </a:solidFill>
              </a:rPr>
              <a:t>الصَّبُوحِ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7B8F5A-E68D-1543-27C0-2DFECDEF6A8A}"/>
              </a:ext>
            </a:extLst>
          </p:cNvPr>
          <p:cNvSpPr/>
          <p:nvPr/>
        </p:nvSpPr>
        <p:spPr>
          <a:xfrm>
            <a:off x="1422400" y="2514600"/>
            <a:ext cx="5715000" cy="2819400"/>
          </a:xfrm>
          <a:prstGeom prst="rect">
            <a:avLst/>
          </a:prstGeom>
          <a:solidFill>
            <a:srgbClr val="F7F6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KW" sz="2400" dirty="0">
                <a:solidFill>
                  <a:schemeClr val="tx1"/>
                </a:solidFill>
              </a:rPr>
              <a:t>"</a:t>
            </a:r>
            <a:r>
              <a:rPr lang="en-GB" sz="2400" dirty="0" err="1">
                <a:solidFill>
                  <a:schemeClr val="tx1"/>
                </a:solidFill>
              </a:rPr>
              <a:t>اعْرِفُوا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مَنَازِلَ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شِيعَتِنَا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عِنْدَنَا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عَلَى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قَدْرِ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رِوَايَتِهِمْ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عَنَّا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وَفَهْمِهِمْ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مِنَّا</a:t>
            </a:r>
            <a:r>
              <a:rPr lang="ar-KW" sz="2400" dirty="0">
                <a:solidFill>
                  <a:schemeClr val="tx1"/>
                </a:solidFill>
              </a:rPr>
              <a:t>"</a:t>
            </a:r>
            <a:br>
              <a:rPr lang="ar-KW" sz="2400" dirty="0">
                <a:solidFill>
                  <a:schemeClr val="tx1"/>
                </a:solidFill>
              </a:rPr>
            </a:br>
            <a:br>
              <a:rPr lang="ar-KW" sz="2400" dirty="0">
                <a:solidFill>
                  <a:schemeClr val="tx1"/>
                </a:solidFill>
              </a:rPr>
            </a:br>
            <a:r>
              <a:rPr lang="ar-KW" sz="2400" dirty="0">
                <a:solidFill>
                  <a:schemeClr val="tx1"/>
                </a:solidFill>
              </a:rPr>
              <a:t>"</a:t>
            </a:r>
            <a:r>
              <a:rPr lang="en-GB" sz="2400" dirty="0" err="1">
                <a:solidFill>
                  <a:schemeClr val="tx1"/>
                </a:solidFill>
              </a:rPr>
              <a:t>اعْرِفُوا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مَنَازِلَ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شِيعَتِنَا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بِقَدْرِ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مَا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يُحْسِنُونَ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مِنْ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رِوَايَاتِهِمْ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عَنَّا</a:t>
            </a:r>
            <a:r>
              <a:rPr lang="en-GB" sz="2400" dirty="0">
                <a:solidFill>
                  <a:schemeClr val="tx1"/>
                </a:solidFill>
              </a:rPr>
              <a:t>، </a:t>
            </a:r>
            <a:r>
              <a:rPr lang="en-GB" sz="2400" dirty="0" err="1">
                <a:solidFill>
                  <a:schemeClr val="tx1"/>
                </a:solidFill>
              </a:rPr>
              <a:t>فَإِنَّا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لَا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نَعُدُّ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الْفَقِيهَ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مِنْهُمْ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فَقِيهًا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حَتَّى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يَكُونَ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مُحَدَّثًا</a:t>
            </a:r>
            <a:r>
              <a:rPr lang="en-GB" sz="2400" dirty="0">
                <a:solidFill>
                  <a:schemeClr val="tx1"/>
                </a:solidFill>
              </a:rPr>
              <a:t>، </a:t>
            </a:r>
            <a:r>
              <a:rPr lang="en-GB" sz="2400" dirty="0" err="1">
                <a:solidFill>
                  <a:schemeClr val="tx1"/>
                </a:solidFill>
              </a:rPr>
              <a:t>فَقِيلَ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لَهُ</a:t>
            </a:r>
            <a:r>
              <a:rPr lang="en-GB" sz="2400" dirty="0">
                <a:solidFill>
                  <a:schemeClr val="tx1"/>
                </a:solidFill>
              </a:rPr>
              <a:t>: </a:t>
            </a:r>
            <a:r>
              <a:rPr lang="en-GB" sz="2400" dirty="0" err="1">
                <a:solidFill>
                  <a:schemeClr val="tx1"/>
                </a:solidFill>
              </a:rPr>
              <a:t>أَوَيَكُونُ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الْمُؤْمِنُ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مُحَدَّثًا</a:t>
            </a:r>
            <a:r>
              <a:rPr lang="en-GB" sz="2400" dirty="0">
                <a:solidFill>
                  <a:schemeClr val="tx1"/>
                </a:solidFill>
              </a:rPr>
              <a:t>؟ </a:t>
            </a:r>
            <a:r>
              <a:rPr lang="en-GB" sz="2400" dirty="0" err="1">
                <a:solidFill>
                  <a:schemeClr val="tx1"/>
                </a:solidFill>
              </a:rPr>
              <a:t>قَالَ</a:t>
            </a:r>
            <a:r>
              <a:rPr lang="en-GB" sz="2400" dirty="0">
                <a:solidFill>
                  <a:schemeClr val="tx1"/>
                </a:solidFill>
              </a:rPr>
              <a:t>: </a:t>
            </a:r>
            <a:r>
              <a:rPr lang="en-GB" sz="2400" dirty="0" err="1">
                <a:solidFill>
                  <a:schemeClr val="tx1"/>
                </a:solidFill>
              </a:rPr>
              <a:t>يَكُونُ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مُفَهَّمًا</a:t>
            </a:r>
            <a:r>
              <a:rPr lang="en-GB" sz="2400" dirty="0">
                <a:solidFill>
                  <a:schemeClr val="tx1"/>
                </a:solidFill>
              </a:rPr>
              <a:t>، </a:t>
            </a:r>
            <a:r>
              <a:rPr lang="en-GB" sz="2400" dirty="0" err="1">
                <a:solidFill>
                  <a:schemeClr val="tx1"/>
                </a:solidFill>
              </a:rPr>
              <a:t>وَالْمُفَهَّمُ</a:t>
            </a:r>
            <a:r>
              <a:rPr lang="en-GB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مُحَدَّثٌ</a:t>
            </a:r>
            <a:r>
              <a:rPr lang="ar-KW" sz="2400" dirty="0">
                <a:solidFill>
                  <a:schemeClr val="tx1"/>
                </a:solidFill>
              </a:rPr>
              <a:t>"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130</Words>
  <Application>Microsoft Office PowerPoint</Application>
  <PresentationFormat>Custom</PresentationFormat>
  <Paragraphs>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6</cp:revision>
  <dcterms:created xsi:type="dcterms:W3CDTF">2006-08-16T00:00:00Z</dcterms:created>
  <dcterms:modified xsi:type="dcterms:W3CDTF">2026-10-25T07:55:08Z</dcterms:modified>
</cp:coreProperties>
</file>